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7" r:id="rId5"/>
    <p:sldId id="315" r:id="rId6"/>
    <p:sldId id="323" r:id="rId7"/>
    <p:sldId id="322" r:id="rId8"/>
    <p:sldId id="317" r:id="rId9"/>
    <p:sldId id="318" r:id="rId10"/>
    <p:sldId id="320" r:id="rId11"/>
    <p:sldId id="321" r:id="rId12"/>
  </p:sldIdLst>
  <p:sldSz cx="18288000" cy="10287000"/>
  <p:notesSz cx="6858000" cy="9144000"/>
  <p:embeddedFontLst>
    <p:embeddedFont>
      <p:font typeface="Amnesty Trade Gothic" panose="020B0503040303020004" pitchFamily="34" charset="0"/>
      <p:regular r:id="rId13"/>
      <p:bold r:id="rId14"/>
    </p:embeddedFont>
    <p:embeddedFont>
      <p:font typeface="Amnesty Trade Gothic 1" panose="020B0604020202020204" charset="0"/>
      <p:regular r:id="rId15"/>
    </p:embeddedFont>
    <p:embeddedFont>
      <p:font typeface="Times" panose="02020603050405020304" pitchFamily="18" charset="0"/>
      <p:regular r:id="rId16"/>
      <p:bold r:id="rId17"/>
      <p:italic r:id="rId18"/>
      <p:bold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9C1EFE-78CB-9BE8-5025-A7F1C777C4C6}" name="Victoria Gadea" initials="VG" userId="S::victoria.gadea@amnistia.org.uy::d82ab06c-a11a-4e36-bc45-8ea579d5c8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85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23400" y="585701"/>
            <a:ext cx="17041200" cy="1602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623400" y="2457350"/>
            <a:ext cx="17041200" cy="6680400"/>
          </a:xfrm>
          <a:prstGeom prst="rect">
            <a:avLst/>
          </a:prstGeom>
        </p:spPr>
        <p:txBody>
          <a:bodyPr spcFirstLastPara="1" wrap="square" lIns="91425" tIns="91425" rIns="91425" bIns="91425" anchor="t" anchorCtr="0">
            <a:normAutofit/>
          </a:bodyPr>
          <a:lstStyle>
            <a:lvl1pPr marL="914378" lvl="0" indent="-685784">
              <a:spcBef>
                <a:spcPts val="0"/>
              </a:spcBef>
              <a:spcAft>
                <a:spcPts val="0"/>
              </a:spcAft>
              <a:buSzPts val="1800"/>
              <a:buChar char="●"/>
              <a:defRPr/>
            </a:lvl1pPr>
            <a:lvl2pPr marL="1828755" lvl="1" indent="-634985">
              <a:spcBef>
                <a:spcPts val="0"/>
              </a:spcBef>
              <a:spcAft>
                <a:spcPts val="0"/>
              </a:spcAft>
              <a:buSzPts val="1400"/>
              <a:buChar char="○"/>
              <a:defRPr/>
            </a:lvl2pPr>
            <a:lvl3pPr marL="2743131" lvl="2" indent="-634985">
              <a:spcBef>
                <a:spcPts val="0"/>
              </a:spcBef>
              <a:spcAft>
                <a:spcPts val="0"/>
              </a:spcAft>
              <a:buSzPts val="1400"/>
              <a:buChar char="■"/>
              <a:defRPr/>
            </a:lvl3pPr>
            <a:lvl4pPr marL="3657509" lvl="3" indent="-634985">
              <a:spcBef>
                <a:spcPts val="0"/>
              </a:spcBef>
              <a:spcAft>
                <a:spcPts val="0"/>
              </a:spcAft>
              <a:buSzPts val="1400"/>
              <a:buChar char="●"/>
              <a:defRPr/>
            </a:lvl4pPr>
            <a:lvl5pPr marL="4571886" lvl="4" indent="-634985">
              <a:spcBef>
                <a:spcPts val="0"/>
              </a:spcBef>
              <a:spcAft>
                <a:spcPts val="0"/>
              </a:spcAft>
              <a:buSzPts val="1400"/>
              <a:buChar char="○"/>
              <a:defRPr/>
            </a:lvl5pPr>
            <a:lvl6pPr marL="5486264" lvl="5" indent="-634985">
              <a:spcBef>
                <a:spcPts val="0"/>
              </a:spcBef>
              <a:spcAft>
                <a:spcPts val="0"/>
              </a:spcAft>
              <a:buSzPts val="1400"/>
              <a:buChar char="■"/>
              <a:defRPr/>
            </a:lvl6pPr>
            <a:lvl7pPr marL="6400640" lvl="6" indent="-634985">
              <a:spcBef>
                <a:spcPts val="0"/>
              </a:spcBef>
              <a:spcAft>
                <a:spcPts val="0"/>
              </a:spcAft>
              <a:buSzPts val="1400"/>
              <a:buChar char="●"/>
              <a:defRPr/>
            </a:lvl7pPr>
            <a:lvl8pPr marL="7315017" lvl="7" indent="-634985">
              <a:spcBef>
                <a:spcPts val="0"/>
              </a:spcBef>
              <a:spcAft>
                <a:spcPts val="0"/>
              </a:spcAft>
              <a:buSzPts val="1400"/>
              <a:buChar char="○"/>
              <a:defRPr/>
            </a:lvl8pPr>
            <a:lvl9pPr marL="8229395" lvl="8" indent="-634985">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16944917" y="9326435"/>
            <a:ext cx="1097400" cy="7872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‹Nº›</a:t>
            </a:fld>
            <a:endParaRPr lang="en-GB"/>
          </a:p>
        </p:txBody>
      </p:sp>
    </p:spTree>
    <p:extLst>
      <p:ext uri="{BB962C8B-B14F-4D97-AF65-F5344CB8AC3E}">
        <p14:creationId xmlns:p14="http://schemas.microsoft.com/office/powerpoint/2010/main" val="249838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4"/>
          <p:cNvSpPr txBox="1"/>
          <p:nvPr/>
        </p:nvSpPr>
        <p:spPr>
          <a:xfrm>
            <a:off x="1701699" y="1821269"/>
            <a:ext cx="14188976" cy="8494633"/>
          </a:xfrm>
          <a:prstGeom prst="rect">
            <a:avLst/>
          </a:prstGeom>
        </p:spPr>
        <p:txBody>
          <a:bodyPr lIns="0" tIns="0" rIns="0" bIns="0" rtlCol="0" anchor="t">
            <a:spAutoFit/>
          </a:bodyPr>
          <a:lstStyle/>
          <a:p>
            <a:endParaRPr lang="en-US" sz="3200" dirty="0">
              <a:solidFill>
                <a:srgbClr val="000000"/>
              </a:solidFill>
              <a:latin typeface="Amnesty Trade Gothic"/>
              <a:cs typeface="Times"/>
            </a:endParaRPr>
          </a:p>
          <a:p>
            <a:r>
              <a:rPr lang="en-US" sz="6000" b="1" dirty="0">
                <a:latin typeface="Amnesty Trade Gothic"/>
                <a:cs typeface="Times"/>
              </a:rPr>
              <a:t>PRE-SESSION 46 </a:t>
            </a:r>
          </a:p>
          <a:p>
            <a:pPr algn="ctr"/>
            <a:endParaRPr lang="en-US" sz="6000" b="1" dirty="0">
              <a:solidFill>
                <a:schemeClr val="tx1">
                  <a:lumMod val="65000"/>
                  <a:lumOff val="35000"/>
                </a:schemeClr>
              </a:solidFill>
              <a:latin typeface="Amnesty Trade Gothic"/>
              <a:cs typeface="Times"/>
            </a:endParaRPr>
          </a:p>
          <a:p>
            <a:r>
              <a:rPr lang="en-US" sz="5000" b="1" dirty="0">
                <a:latin typeface="Amnesty Trade Gothic"/>
                <a:cs typeface="Times"/>
              </a:rPr>
              <a:t>AMNESTY INTERNATIONAL</a:t>
            </a:r>
          </a:p>
          <a:p>
            <a:pPr algn="ctr"/>
            <a:endParaRPr lang="en-US" sz="5000" b="1" dirty="0">
              <a:solidFill>
                <a:schemeClr val="tx1">
                  <a:lumMod val="65000"/>
                  <a:lumOff val="35000"/>
                </a:schemeClr>
              </a:solidFill>
              <a:latin typeface="Amnesty Trade Gothic"/>
              <a:cs typeface="Times"/>
            </a:endParaRPr>
          </a:p>
          <a:p>
            <a:r>
              <a:rPr lang="en-US" sz="5000" b="1" dirty="0">
                <a:solidFill>
                  <a:schemeClr val="tx1">
                    <a:lumMod val="65000"/>
                    <a:lumOff val="35000"/>
                  </a:schemeClr>
                </a:solidFill>
                <a:latin typeface="Amnesty Trade Gothic"/>
                <a:cs typeface="Times"/>
              </a:rPr>
              <a:t>URUGUAY:</a:t>
            </a:r>
          </a:p>
          <a:p>
            <a:r>
              <a:rPr lang="en-US" sz="5000" b="1" dirty="0">
                <a:solidFill>
                  <a:schemeClr val="tx1">
                    <a:lumMod val="65000"/>
                    <a:lumOff val="35000"/>
                  </a:schemeClr>
                </a:solidFill>
                <a:latin typeface="Amnesty Trade Gothic"/>
                <a:cs typeface="Times"/>
              </a:rPr>
              <a:t>HUMAN RIGHTS PROGRESS IN THE SPOTLIGHT</a:t>
            </a:r>
          </a:p>
          <a:p>
            <a:endParaRPr lang="en-US" sz="5000" b="1" dirty="0">
              <a:solidFill>
                <a:schemeClr val="tx1">
                  <a:lumMod val="65000"/>
                  <a:lumOff val="35000"/>
                </a:schemeClr>
              </a:solidFill>
              <a:latin typeface="Amnesty Trade Gothic"/>
              <a:cs typeface="Times"/>
            </a:endParaRPr>
          </a:p>
          <a:p>
            <a:endParaRPr lang="en-US" sz="3000" b="1" dirty="0">
              <a:latin typeface="Amnesty Trade Gothic"/>
              <a:cs typeface="Times"/>
            </a:endParaRPr>
          </a:p>
          <a:p>
            <a:r>
              <a:rPr lang="en-US" sz="3000" b="1" dirty="0">
                <a:latin typeface="Amnesty Trade Gothic"/>
                <a:cs typeface="Times"/>
              </a:rPr>
              <a:t>Lucía Pérez Chabaneau</a:t>
            </a:r>
          </a:p>
          <a:p>
            <a:r>
              <a:rPr lang="en-US" sz="3000" b="1" dirty="0">
                <a:latin typeface="Amnesty Trade Gothic"/>
                <a:cs typeface="Times"/>
              </a:rPr>
              <a:t>Executive Director </a:t>
            </a:r>
          </a:p>
          <a:p>
            <a:r>
              <a:rPr lang="en-US" sz="3000" b="1" dirty="0">
                <a:latin typeface="Amnesty Trade Gothic"/>
                <a:cs typeface="Times"/>
              </a:rPr>
              <a:t>Amnesty International Uruguay</a:t>
            </a:r>
          </a:p>
          <a:p>
            <a:endParaRPr lang="en-US" sz="3000" b="1" dirty="0">
              <a:latin typeface="Amnesty Trade Gothic"/>
              <a:cs typeface="Times"/>
            </a:endParaRPr>
          </a:p>
        </p:txBody>
      </p:sp>
      <p:sp>
        <p:nvSpPr>
          <p:cNvPr id="6" name="Freeform 2">
            <a:extLst>
              <a:ext uri="{FF2B5EF4-FFF2-40B4-BE49-F238E27FC236}">
                <a16:creationId xmlns:a16="http://schemas.microsoft.com/office/drawing/2014/main" id="{EA78D688-E0C4-591D-F15A-12C106CE45C4}"/>
              </a:ext>
            </a:extLst>
          </p:cNvPr>
          <p:cNvSpPr>
            <a:spLocks noChangeAspect="1"/>
          </p:cNvSpPr>
          <p:nvPr/>
        </p:nvSpPr>
        <p:spPr>
          <a:xfrm>
            <a:off x="14325413" y="615532"/>
            <a:ext cx="3658517" cy="1458378"/>
          </a:xfrm>
          <a:custGeom>
            <a:avLst/>
            <a:gdLst/>
            <a:ahLst/>
            <a:cxnLst/>
            <a:rect l="l" t="t" r="r" b="b"/>
            <a:pathLst>
              <a:path w="3052727" h="1218348">
                <a:moveTo>
                  <a:pt x="0" y="0"/>
                </a:moveTo>
                <a:lnTo>
                  <a:pt x="3052728" y="0"/>
                </a:lnTo>
                <a:lnTo>
                  <a:pt x="3052728" y="1218348"/>
                </a:lnTo>
                <a:lnTo>
                  <a:pt x="0" y="1218348"/>
                </a:lnTo>
                <a:lnTo>
                  <a:pt x="0" y="0"/>
                </a:lnTo>
                <a:close/>
              </a:path>
            </a:pathLst>
          </a:custGeom>
          <a:blipFill>
            <a:blip r:embed="rId2"/>
            <a:stretch>
              <a:fillRect t="-5475"/>
            </a:stretch>
          </a:blipFill>
        </p:spPr>
        <p:txBody>
          <a:bodyPr/>
          <a:lstStyle/>
          <a:p>
            <a:endParaRPr lang="es-UY"/>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3"/>
          <p:cNvGrpSpPr/>
          <p:nvPr/>
        </p:nvGrpSpPr>
        <p:grpSpPr>
          <a:xfrm>
            <a:off x="-1861077" y="412197"/>
            <a:ext cx="13718123" cy="1674770"/>
            <a:chOff x="0" y="0"/>
            <a:chExt cx="3613003" cy="441092"/>
          </a:xfrm>
        </p:grpSpPr>
        <p:sp>
          <p:nvSpPr>
            <p:cNvPr id="4" name="Freeform 4"/>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1538434" y="766836"/>
            <a:ext cx="10095161" cy="1859355"/>
          </a:xfrm>
          <a:prstGeom prst="rect">
            <a:avLst/>
          </a:prstGeom>
        </p:spPr>
        <p:txBody>
          <a:bodyPr lIns="0" tIns="0" rIns="0" bIns="0" rtlCol="0" anchor="t">
            <a:spAutoFit/>
          </a:bodyPr>
          <a:lstStyle/>
          <a:p>
            <a:r>
              <a:rPr lang="en-US" sz="3000" b="1">
                <a:solidFill>
                  <a:schemeClr val="tx1">
                    <a:lumMod val="65000"/>
                    <a:lumOff val="35000"/>
                  </a:schemeClr>
                </a:solidFill>
                <a:latin typeface="Amnesty Trade Gothic"/>
              </a:rPr>
              <a:t>URUGUAY:</a:t>
            </a:r>
            <a:endParaRPr lang="en-US" sz="300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EAD68DBE-DBE1-ADF4-C58A-F87F08A4CEB2}"/>
              </a:ext>
            </a:extLst>
          </p:cNvPr>
          <p:cNvSpPr txBox="1"/>
          <p:nvPr/>
        </p:nvSpPr>
        <p:spPr>
          <a:xfrm>
            <a:off x="1376825" y="2231628"/>
            <a:ext cx="14625175" cy="76404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Amnesty International expresses Its concern regarding the human rights situation on the ground in Uruguay. We want to raise concern about limitations to freedom of the press, and to the right to access to public information, which has a strong impact in State's transparency.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Uruguay fell 26 places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in the list of countries in the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Reporters Without Borders Ranking</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In July 2022, the UN Human Rights Committee noted with concern the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increase of criminal prosecution and threats to journalists</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effectLst/>
                <a:latin typeface="Amnesty Trade Gothic" panose="020B0503040303020004" pitchFamily="34"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US" sz="2800" dirty="0">
                <a:effectLst/>
                <a:latin typeface="Amnesty Trade Gothic" panose="020B0503040303020004" pitchFamily="34" charset="0"/>
                <a:ea typeface="Aptos" panose="020B0004020202020204" pitchFamily="34" charset="0"/>
                <a:cs typeface="Times New Roman" panose="02020603050405020304" pitchFamily="18" charset="0"/>
              </a:rPr>
              <a:t>Obstacles to access to public information persist in the country, and it is worrying that 15 years after the approval of Law of Access to Public Information, the public agencies, obligated subjects of this law, have not made progress in their institutional policies of transparency and access to public information.  </a:t>
            </a:r>
            <a:r>
              <a:rPr lang="en-US" sz="2800" dirty="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Non-compliance with response deadlines, incomplete responses, or positive silence on behalf of the obligated subjects are identified as the main obstacles. </a:t>
            </a:r>
            <a:r>
              <a:rPr lang="en-US" sz="2800" dirty="0">
                <a:effectLst/>
                <a:latin typeface="Amnesty Trade Gothic" panose="020B0503040303020004" pitchFamily="34" charset="0"/>
                <a:ea typeface="Aptos" panose="020B0004020202020204" pitchFamily="34" charset="0"/>
                <a:cs typeface="Times New Roman" panose="02020603050405020304" pitchFamily="18" charset="0"/>
              </a:rPr>
              <a:t>During the water emergency that affected the metropolitan area of Uruguay in the first half of 2023, Amnesty International identified </a:t>
            </a:r>
            <a:r>
              <a:rPr lang="en-US" sz="2800" dirty="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obstacles to accessing clear and accurate information about the crisi</a:t>
            </a:r>
            <a:r>
              <a:rPr lang="en-US" sz="2800" dirty="0">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s </a:t>
            </a:r>
            <a:r>
              <a:rPr lang="en-US" sz="2800" dirty="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management </a:t>
            </a:r>
            <a:r>
              <a:rPr lang="en-US" sz="280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and the quality </a:t>
            </a:r>
            <a:r>
              <a:rPr lang="en-US" sz="2800" dirty="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rPr>
              <a:t>of drinking water and how this affected people's health</a:t>
            </a:r>
            <a:r>
              <a:rPr lang="en-US" sz="2800" dirty="0">
                <a:effectLst/>
                <a:latin typeface="Amnesty Trade Gothic" panose="020B0503040303020004" pitchFamily="34" charset="0"/>
                <a:ea typeface="Aptos" panose="020B0004020202020204" pitchFamily="34" charset="0"/>
                <a:cs typeface="Times New Roman" panose="02020603050405020304" pitchFamily="18" charset="0"/>
              </a:rPr>
              <a:t>.</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p:txBody>
      </p:sp>
      <p:pic>
        <p:nvPicPr>
          <p:cNvPr id="13" name="Imagen 12" descr="Imagen que contiene señal&#10;&#10;Descripción generada automáticamente">
            <a:extLst>
              <a:ext uri="{FF2B5EF4-FFF2-40B4-BE49-F238E27FC236}">
                <a16:creationId xmlns:a16="http://schemas.microsoft.com/office/drawing/2014/main" id="{AA605CB2-225E-39CF-1BB8-51E862814E66}"/>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171116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89AEC-2D95-445E-3A27-E79BBF79E9ED}"/>
            </a:ext>
          </a:extLst>
        </p:cNvPr>
        <p:cNvGrpSpPr/>
        <p:nvPr/>
      </p:nvGrpSpPr>
      <p:grpSpPr>
        <a:xfrm>
          <a:off x="0" y="0"/>
          <a:ext cx="0" cy="0"/>
          <a:chOff x="0" y="0"/>
          <a:chExt cx="0" cy="0"/>
        </a:xfrm>
      </p:grpSpPr>
      <p:grpSp>
        <p:nvGrpSpPr>
          <p:cNvPr id="3" name="Group 3">
            <a:extLst>
              <a:ext uri="{FF2B5EF4-FFF2-40B4-BE49-F238E27FC236}">
                <a16:creationId xmlns:a16="http://schemas.microsoft.com/office/drawing/2014/main" id="{E1FC6D2B-5DAE-C85D-189A-88C8FE2AE4C6}"/>
              </a:ext>
            </a:extLst>
          </p:cNvPr>
          <p:cNvGrpSpPr/>
          <p:nvPr/>
        </p:nvGrpSpPr>
        <p:grpSpPr>
          <a:xfrm>
            <a:off x="-1861077" y="412197"/>
            <a:ext cx="13718123" cy="1674770"/>
            <a:chOff x="0" y="0"/>
            <a:chExt cx="3613003" cy="441092"/>
          </a:xfrm>
        </p:grpSpPr>
        <p:sp>
          <p:nvSpPr>
            <p:cNvPr id="4" name="Freeform 4">
              <a:extLst>
                <a:ext uri="{FF2B5EF4-FFF2-40B4-BE49-F238E27FC236}">
                  <a16:creationId xmlns:a16="http://schemas.microsoft.com/office/drawing/2014/main" id="{C42EBC8F-A535-A171-775B-6124712D5F55}"/>
                </a:ext>
              </a:extLst>
            </p:cNvPr>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a:extLst>
                <a:ext uri="{FF2B5EF4-FFF2-40B4-BE49-F238E27FC236}">
                  <a16:creationId xmlns:a16="http://schemas.microsoft.com/office/drawing/2014/main" id="{B942AD13-53CD-51F6-45E9-6AAEC1A68FCB}"/>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a:extLst>
              <a:ext uri="{FF2B5EF4-FFF2-40B4-BE49-F238E27FC236}">
                <a16:creationId xmlns:a16="http://schemas.microsoft.com/office/drawing/2014/main" id="{A9E08A0A-D8E5-BEF6-5695-9B72B2BCC105}"/>
              </a:ext>
            </a:extLst>
          </p:cNvPr>
          <p:cNvSpPr txBox="1"/>
          <p:nvPr/>
        </p:nvSpPr>
        <p:spPr>
          <a:xfrm>
            <a:off x="1538434" y="766836"/>
            <a:ext cx="10095161" cy="1859355"/>
          </a:xfrm>
          <a:prstGeom prst="rect">
            <a:avLst/>
          </a:prstGeom>
        </p:spPr>
        <p:txBody>
          <a:bodyPr lIns="0" tIns="0" rIns="0" bIns="0" rtlCol="0" anchor="t">
            <a:spAutoFit/>
          </a:bodyPr>
          <a:lstStyle/>
          <a:p>
            <a:r>
              <a:rPr lang="en-US" sz="3000" b="1">
                <a:solidFill>
                  <a:schemeClr val="tx1">
                    <a:lumMod val="65000"/>
                    <a:lumOff val="35000"/>
                  </a:schemeClr>
                </a:solidFill>
                <a:latin typeface="Amnesty Trade Gothic"/>
              </a:rPr>
              <a:t>URUGUAY:</a:t>
            </a:r>
            <a:endParaRPr lang="en-US" sz="300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A763157F-97D8-F913-6BFA-E7D508E77A1E}"/>
              </a:ext>
            </a:extLst>
          </p:cNvPr>
          <p:cNvSpPr txBox="1"/>
          <p:nvPr/>
        </p:nvSpPr>
        <p:spPr>
          <a:xfrm>
            <a:off x="1376825" y="2231628"/>
            <a:ext cx="14625175" cy="49769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07000"/>
              </a:lnSpc>
              <a:spcAft>
                <a:spcPts val="800"/>
              </a:spcAft>
            </a:pPr>
            <a:r>
              <a:rPr lang="en-US" sz="2800" dirty="0">
                <a:effectLst/>
                <a:latin typeface="Amnesty Trade Gothic" panose="020B0503040303020004" pitchFamily="34" charset="0"/>
                <a:ea typeface="Times New Roman" panose="02020603050405020304" pitchFamily="18" charset="0"/>
                <a:cs typeface="Times New Roman" panose="02020603050405020304" pitchFamily="18" charset="0"/>
              </a:rPr>
              <a:t>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Amnesty International raises with alarm the worsening of prison conditions during the cycle under review. The prison system suffers from a high density of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overcrowding, reaching more than 120%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since the last review.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The prison population has increased steadily</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reaching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15.000 inmates.</a:t>
            </a:r>
            <a:endParaRPr lang="es-UY" sz="2800" dirty="0">
              <a:effectLst/>
              <a:highlight>
                <a:srgbClr val="FFFF00"/>
              </a:highligh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effectLst/>
                <a:latin typeface="Amnesty Trade Gothic" panose="020B0503040303020004" pitchFamily="34" charset="0"/>
                <a:ea typeface="Times New Roman" panose="02020603050405020304" pitchFamily="18" charset="0"/>
                <a:cs typeface="Times New Roman" panose="02020603050405020304" pitchFamily="18" charset="0"/>
              </a:rPr>
              <a:t>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Amnesty International is extremely worried about the continued escalation of gender-based violence, with a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rise in the number of reported femicides and child murders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in the last few years. There were obstacles to the implementation of the Gender Based Violence Law because of the lack of resource allocation.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p:txBody>
      </p:sp>
      <p:pic>
        <p:nvPicPr>
          <p:cNvPr id="13" name="Imagen 12" descr="Imagen que contiene señal&#10;&#10;Descripción generada automáticamente">
            <a:extLst>
              <a:ext uri="{FF2B5EF4-FFF2-40B4-BE49-F238E27FC236}">
                <a16:creationId xmlns:a16="http://schemas.microsoft.com/office/drawing/2014/main" id="{135A32BE-52A2-AF50-4717-4F2F26B57D96}"/>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99003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D4742-34C5-CA01-B739-EF9D3DA2C3F6}"/>
            </a:ext>
          </a:extLst>
        </p:cNvPr>
        <p:cNvGrpSpPr/>
        <p:nvPr/>
      </p:nvGrpSpPr>
      <p:grpSpPr>
        <a:xfrm>
          <a:off x="0" y="0"/>
          <a:ext cx="0" cy="0"/>
          <a:chOff x="0" y="0"/>
          <a:chExt cx="0" cy="0"/>
        </a:xfrm>
      </p:grpSpPr>
      <p:grpSp>
        <p:nvGrpSpPr>
          <p:cNvPr id="3" name="Group 3">
            <a:extLst>
              <a:ext uri="{FF2B5EF4-FFF2-40B4-BE49-F238E27FC236}">
                <a16:creationId xmlns:a16="http://schemas.microsoft.com/office/drawing/2014/main" id="{50D0C68A-38F7-022B-DDC3-4AA70A507C6B}"/>
              </a:ext>
            </a:extLst>
          </p:cNvPr>
          <p:cNvGrpSpPr/>
          <p:nvPr/>
        </p:nvGrpSpPr>
        <p:grpSpPr>
          <a:xfrm>
            <a:off x="-1861077" y="412197"/>
            <a:ext cx="13718123" cy="1674770"/>
            <a:chOff x="0" y="0"/>
            <a:chExt cx="3613003" cy="441092"/>
          </a:xfrm>
        </p:grpSpPr>
        <p:sp>
          <p:nvSpPr>
            <p:cNvPr id="4" name="Freeform 4">
              <a:extLst>
                <a:ext uri="{FF2B5EF4-FFF2-40B4-BE49-F238E27FC236}">
                  <a16:creationId xmlns:a16="http://schemas.microsoft.com/office/drawing/2014/main" id="{B96261FF-FAFF-189E-C6BE-200FDD060C69}"/>
                </a:ext>
              </a:extLst>
            </p:cNvPr>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a:extLst>
                <a:ext uri="{FF2B5EF4-FFF2-40B4-BE49-F238E27FC236}">
                  <a16:creationId xmlns:a16="http://schemas.microsoft.com/office/drawing/2014/main" id="{8D35595D-27B2-25D6-62F8-4D7D459CF78F}"/>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a:extLst>
              <a:ext uri="{FF2B5EF4-FFF2-40B4-BE49-F238E27FC236}">
                <a16:creationId xmlns:a16="http://schemas.microsoft.com/office/drawing/2014/main" id="{BAB8AC96-09B8-755A-F1D9-FF4DAAE33B53}"/>
              </a:ext>
            </a:extLst>
          </p:cNvPr>
          <p:cNvSpPr txBox="1"/>
          <p:nvPr/>
        </p:nvSpPr>
        <p:spPr>
          <a:xfrm>
            <a:off x="1538434" y="766836"/>
            <a:ext cx="10095161" cy="1859355"/>
          </a:xfrm>
          <a:prstGeom prst="rect">
            <a:avLst/>
          </a:prstGeom>
        </p:spPr>
        <p:txBody>
          <a:bodyPr lIns="0" tIns="0" rIns="0" bIns="0" rtlCol="0" anchor="t">
            <a:spAutoFit/>
          </a:bodyPr>
          <a:lstStyle/>
          <a:p>
            <a:r>
              <a:rPr lang="en-US" sz="3000" b="1">
                <a:solidFill>
                  <a:schemeClr val="tx1">
                    <a:lumMod val="65000"/>
                    <a:lumOff val="35000"/>
                  </a:schemeClr>
                </a:solidFill>
                <a:latin typeface="Amnesty Trade Gothic"/>
              </a:rPr>
              <a:t>URUGUAY:</a:t>
            </a:r>
            <a:endParaRPr lang="en-US" sz="300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9C53D097-8D2C-9BEA-C323-73AE47C7D5BF}"/>
              </a:ext>
            </a:extLst>
          </p:cNvPr>
          <p:cNvSpPr txBox="1"/>
          <p:nvPr/>
        </p:nvSpPr>
        <p:spPr>
          <a:xfrm>
            <a:off x="1539058" y="2227580"/>
            <a:ext cx="14462035" cy="6515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Our organization is also preoccupied with sexual and reproductive rights, in relation to pregnancies of girls and adolescents under the age of 15.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The 50% of these pregnancies is the result of sexual abuse;</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in another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16%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of the cases, sexual abuse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could not be determined.</a:t>
            </a:r>
          </a:p>
          <a:p>
            <a:pPr algn="just">
              <a:lnSpc>
                <a:spcPct val="107000"/>
              </a:lnSpc>
              <a:spcAft>
                <a:spcPts val="800"/>
              </a:spcAft>
            </a:pPr>
            <a:endParaRPr lang="en-US" sz="2800" dirty="0">
              <a:solidFill>
                <a:srgbClr val="000000"/>
              </a:solidFill>
              <a:latin typeface="Amnesty Trade Gothic" panose="020B0503040303020004" pitchFamily="34" charset="0"/>
              <a:ea typeface="Aptos" panose="020B0004020202020204" pitchFamily="34" charset="0"/>
              <a:cs typeface="Arial" panose="020B0604020202020204" pitchFamily="34" charset="0"/>
            </a:endParaRPr>
          </a:p>
          <a:p>
            <a:pPr algn="just">
              <a:lnSpc>
                <a:spcPct val="107000"/>
              </a:lnSpc>
              <a:spcAft>
                <a:spcPts val="800"/>
              </a:spcAft>
            </a:pPr>
            <a:r>
              <a:rPr lang="en-US" sz="2800" dirty="0">
                <a:effectLst/>
                <a:latin typeface="Amnesty Trade Gothic" panose="020B0503040303020004" pitchFamily="34" charset="0"/>
                <a:ea typeface="Times New Roman" panose="02020603050405020304" pitchFamily="18" charset="0"/>
                <a:cs typeface="Times New Roman" panose="02020603050405020304" pitchFamily="18" charset="0"/>
              </a:rPr>
              <a:t> </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We also want to highlight the persistent impunity for crimes against humanity committed during the last civil-military regime (1973-1985), as well as for the </a:t>
            </a:r>
            <a:r>
              <a:rPr lang="en-US" sz="2800" dirty="0">
                <a:solidFill>
                  <a:srgbClr val="000000"/>
                </a:solidFill>
                <a:effectLst/>
                <a:highlight>
                  <a:srgbClr val="FFFF00"/>
                </a:highlight>
                <a:latin typeface="Amnesty Trade Gothic" panose="020B0503040303020004" pitchFamily="34" charset="0"/>
                <a:ea typeface="Times New Roman" panose="02020603050405020304" pitchFamily="18" charset="0"/>
                <a:cs typeface="Arial" panose="020B0604020202020204" pitchFamily="34" charset="0"/>
              </a:rPr>
              <a:t>lack of substantive progress made in clarifying the fate of those forcibly disappeared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under that regime, as no new evidence was found at the excavation zones and no new information was provided for those suspected of criminal responsibility.</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4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 </a:t>
            </a:r>
            <a:endParaRPr lang="es-UY" sz="24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3" name="Imagen 12" descr="Imagen que contiene señal&#10;&#10;Descripción generada automáticamente">
            <a:extLst>
              <a:ext uri="{FF2B5EF4-FFF2-40B4-BE49-F238E27FC236}">
                <a16:creationId xmlns:a16="http://schemas.microsoft.com/office/drawing/2014/main" id="{D8F90CBA-B7B0-E8E5-8B01-D2A8355A064A}"/>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28873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3"/>
          <p:cNvGrpSpPr/>
          <p:nvPr/>
        </p:nvGrpSpPr>
        <p:grpSpPr>
          <a:xfrm>
            <a:off x="-1861077" y="412197"/>
            <a:ext cx="13718123" cy="1674770"/>
            <a:chOff x="0" y="0"/>
            <a:chExt cx="3613003" cy="441092"/>
          </a:xfrm>
        </p:grpSpPr>
        <p:sp>
          <p:nvSpPr>
            <p:cNvPr id="4" name="Freeform 4"/>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1538434" y="766836"/>
            <a:ext cx="10095161" cy="1859355"/>
          </a:xfrm>
          <a:prstGeom prst="rect">
            <a:avLst/>
          </a:prstGeom>
        </p:spPr>
        <p:txBody>
          <a:bodyPr lIns="0" tIns="0" rIns="0" bIns="0" rtlCol="0" anchor="t">
            <a:spAutoFit/>
          </a:bodyPr>
          <a:lstStyle/>
          <a:p>
            <a:r>
              <a:rPr lang="en-US" sz="3000" b="1" dirty="0">
                <a:solidFill>
                  <a:schemeClr val="tx1">
                    <a:lumMod val="65000"/>
                    <a:lumOff val="35000"/>
                  </a:schemeClr>
                </a:solidFill>
                <a:latin typeface="Amnesty Trade Gothic"/>
              </a:rPr>
              <a:t>URUGUAY:</a:t>
            </a:r>
            <a:endParaRPr lang="en-US" sz="3000" dirty="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EAD68DBE-DBE1-ADF4-C58A-F87F08A4CEB2}"/>
              </a:ext>
            </a:extLst>
          </p:cNvPr>
          <p:cNvSpPr txBox="1"/>
          <p:nvPr/>
        </p:nvSpPr>
        <p:spPr>
          <a:xfrm>
            <a:off x="1356852" y="2085969"/>
            <a:ext cx="14644241" cy="65402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800" b="1" dirty="0">
              <a:latin typeface="Amnesty Trade Gothic"/>
              <a:cs typeface="Times"/>
            </a:endParaRPr>
          </a:p>
          <a:p>
            <a:r>
              <a:rPr lang="en-US" sz="2800" b="1" dirty="0">
                <a:latin typeface="Amnesty Trade Gothic"/>
                <a:cs typeface="Times"/>
              </a:rPr>
              <a:t>In this context, Amnesty International calls the government of Uruguay to:</a:t>
            </a:r>
          </a:p>
          <a:p>
            <a:endParaRPr lang="en-US" sz="2800" b="1" dirty="0">
              <a:latin typeface="Amnesty Trade Gothic"/>
              <a:cs typeface="Times"/>
            </a:endParaRPr>
          </a:p>
          <a:p>
            <a:endParaRPr lang="en-US" sz="2800" b="1" dirty="0">
              <a:latin typeface="Amnesty Trade Gothic"/>
              <a:cs typeface="Times"/>
            </a:endParaRPr>
          </a:p>
          <a:p>
            <a:r>
              <a:rPr lang="en-US" sz="2800" b="1" dirty="0">
                <a:latin typeface="Amnesty Trade Gothic"/>
                <a:cs typeface="Times"/>
              </a:rPr>
              <a:t>FREEDOM OF EXPRESSION</a:t>
            </a:r>
          </a:p>
          <a:p>
            <a:endParaRPr lang="en-US" sz="2800" b="1" dirty="0">
              <a:latin typeface="Amnesty Trade Gothic"/>
              <a:cs typeface="Times"/>
            </a:endParaRPr>
          </a:p>
          <a:p>
            <a:pPr marL="514350" indent="-514350" algn="just">
              <a:buAutoNum type="arabicPeriod"/>
            </a:pPr>
            <a:r>
              <a:rPr lang="en-US" sz="2800" dirty="0">
                <a:latin typeface="Amnesty Trade Gothic"/>
                <a:cs typeface="Times"/>
              </a:rPr>
              <a:t>Ensure that journalists can exercise their right to press freedom without any restrictions and that the free exercise of journalistic work is respected.</a:t>
            </a:r>
          </a:p>
          <a:p>
            <a:endParaRPr lang="en-US" sz="2800" dirty="0">
              <a:latin typeface="Amnesty Trade Gothic"/>
              <a:cs typeface="Times"/>
            </a:endParaRPr>
          </a:p>
          <a:p>
            <a:endParaRPr lang="en-US" sz="2800" b="1" dirty="0">
              <a:latin typeface="Amnesty Trade Gothic"/>
              <a:cs typeface="Times"/>
            </a:endParaRPr>
          </a:p>
          <a:p>
            <a:r>
              <a:rPr lang="en-US" sz="2800" b="1" dirty="0">
                <a:latin typeface="Amnesty Trade Gothic"/>
                <a:cs typeface="Times"/>
              </a:rPr>
              <a:t>ACCESS TO PUBLIC INFORMATION</a:t>
            </a:r>
          </a:p>
          <a:p>
            <a:endParaRPr lang="en-US" sz="2800" b="1" dirty="0">
              <a:latin typeface="Amnesty Trade Gothic"/>
              <a:cs typeface="Times"/>
            </a:endParaRPr>
          </a:p>
          <a:p>
            <a:pPr algn="just"/>
            <a:r>
              <a:rPr lang="en-US" sz="2800" dirty="0">
                <a:latin typeface="Amnesty Trade Gothic"/>
                <a:cs typeface="Times"/>
              </a:rPr>
              <a:t>2. Establish procedures for effective and timely access to information, and to proactively provide information of public interest. </a:t>
            </a:r>
          </a:p>
          <a:p>
            <a:pPr marL="457200" indent="-457200">
              <a:buFont typeface="Arial"/>
              <a:buChar char="•"/>
            </a:pPr>
            <a:endParaRPr lang="en-GB" sz="2700" dirty="0">
              <a:latin typeface="Amnesty Trade Gothic"/>
              <a:cs typeface="Times"/>
            </a:endParaRPr>
          </a:p>
        </p:txBody>
      </p:sp>
      <p:pic>
        <p:nvPicPr>
          <p:cNvPr id="7" name="Imagen 6" descr="Imagen que contiene señal&#10;&#10;Descripción generada automáticamente">
            <a:extLst>
              <a:ext uri="{FF2B5EF4-FFF2-40B4-BE49-F238E27FC236}">
                <a16:creationId xmlns:a16="http://schemas.microsoft.com/office/drawing/2014/main" id="{EA6D95A2-B487-1A4B-AB17-05AC225A9456}"/>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84074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3"/>
          <p:cNvGrpSpPr/>
          <p:nvPr/>
        </p:nvGrpSpPr>
        <p:grpSpPr>
          <a:xfrm>
            <a:off x="-1861077" y="412197"/>
            <a:ext cx="13718123" cy="1674770"/>
            <a:chOff x="0" y="0"/>
            <a:chExt cx="3613003" cy="441092"/>
          </a:xfrm>
        </p:grpSpPr>
        <p:sp>
          <p:nvSpPr>
            <p:cNvPr id="4" name="Freeform 4"/>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1538434" y="766836"/>
            <a:ext cx="10095161" cy="1859355"/>
          </a:xfrm>
          <a:prstGeom prst="rect">
            <a:avLst/>
          </a:prstGeom>
        </p:spPr>
        <p:txBody>
          <a:bodyPr lIns="0" tIns="0" rIns="0" bIns="0" rtlCol="0" anchor="t">
            <a:spAutoFit/>
          </a:bodyPr>
          <a:lstStyle/>
          <a:p>
            <a:r>
              <a:rPr lang="en-US" sz="3000" b="1" dirty="0">
                <a:solidFill>
                  <a:schemeClr val="tx1">
                    <a:lumMod val="65000"/>
                    <a:lumOff val="35000"/>
                  </a:schemeClr>
                </a:solidFill>
                <a:latin typeface="Amnesty Trade Gothic"/>
              </a:rPr>
              <a:t>URUGUAY:</a:t>
            </a:r>
            <a:endParaRPr lang="en-US" sz="3000" dirty="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EAD68DBE-DBE1-ADF4-C58A-F87F08A4CEB2}"/>
              </a:ext>
            </a:extLst>
          </p:cNvPr>
          <p:cNvSpPr txBox="1"/>
          <p:nvPr/>
        </p:nvSpPr>
        <p:spPr>
          <a:xfrm>
            <a:off x="1539058" y="2106199"/>
            <a:ext cx="14462035" cy="79868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3200" dirty="0">
              <a:latin typeface="Amnesty Trade Gothic"/>
              <a:cs typeface="Times"/>
            </a:endParaRPr>
          </a:p>
          <a:p>
            <a:r>
              <a:rPr lang="en-GB" sz="2800" b="1" dirty="0">
                <a:latin typeface="Amnesty Trade Gothic"/>
                <a:cs typeface="Times"/>
              </a:rPr>
              <a:t>INHUMANE DETENTIONS CONDITIONS </a:t>
            </a:r>
          </a:p>
          <a:p>
            <a:endParaRPr lang="en-GB" sz="2800" dirty="0">
              <a:latin typeface="Amnesty Trade Gothic"/>
              <a:cs typeface="Times"/>
            </a:endParaRPr>
          </a:p>
          <a:p>
            <a:pPr algn="just"/>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3. Take appropriate measures to reduce overcrowding in prisons and to ensure access to rehabilitation and integration opportunities for those deprived of their liberty.</a:t>
            </a:r>
            <a:endParaRPr lang="es-UY" sz="28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a:buChar char="•"/>
            </a:pPr>
            <a:endParaRPr lang="en-GB" sz="2800" dirty="0">
              <a:latin typeface="Amnesty Trade Gothic"/>
              <a:cs typeface="Times"/>
            </a:endParaRPr>
          </a:p>
          <a:p>
            <a:pPr marL="285750" indent="-285750">
              <a:buFont typeface="Arial"/>
              <a:buChar char="•"/>
            </a:pPr>
            <a:endParaRPr lang="en-GB" sz="2800" dirty="0">
              <a:latin typeface="Amnesty Trade Gothic"/>
              <a:cs typeface="Times"/>
            </a:endParaRPr>
          </a:p>
          <a:p>
            <a:r>
              <a:rPr lang="en-GB" sz="2800" b="1" dirty="0">
                <a:latin typeface="Amnesty Trade Gothic"/>
                <a:cs typeface="Times"/>
              </a:rPr>
              <a:t>IMPUNITY</a:t>
            </a:r>
            <a:endParaRPr lang="en-US" sz="2800" dirty="0">
              <a:solidFill>
                <a:srgbClr val="808080"/>
              </a:solidFill>
              <a:latin typeface="Amnesty Trade Gothic"/>
              <a:cs typeface="Times"/>
            </a:endParaRPr>
          </a:p>
          <a:p>
            <a:pPr marL="285750" indent="-285750">
              <a:buFont typeface="Arial"/>
              <a:buChar char="•"/>
            </a:pPr>
            <a:endParaRPr lang="en-GB" sz="2800" b="1" dirty="0">
              <a:latin typeface="Amnesty Trade Gothic"/>
              <a:cs typeface="Times"/>
            </a:endParaRPr>
          </a:p>
          <a:p>
            <a:pPr algn="just"/>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4. Immediately take all necessary measures to a) access to new valuable information for investigate the fate of forcibly disappeared persons and b) to bring to justice all those suspected of criminal responsibility for crimes under international law, including crimes against humanity, regardless of when they were committed. </a:t>
            </a:r>
            <a:endParaRPr lang="es-UY" sz="28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buFont typeface="Arial"/>
              <a:buChar char="•"/>
            </a:pPr>
            <a:endParaRPr lang="en-GB" sz="3200" dirty="0">
              <a:latin typeface="Amnesty Trade Gothic"/>
              <a:cs typeface="Times"/>
            </a:endParaRPr>
          </a:p>
          <a:p>
            <a:endParaRPr lang="en-GB" sz="3200" b="1" dirty="0">
              <a:latin typeface="Amnesty Trade Gothic"/>
              <a:cs typeface="Times"/>
            </a:endParaRPr>
          </a:p>
          <a:p>
            <a:pPr marL="457200" indent="-457200">
              <a:buFont typeface="Arial"/>
              <a:buChar char="•"/>
            </a:pPr>
            <a:endParaRPr lang="en-GB" sz="2700" dirty="0">
              <a:latin typeface="Amnesty Trade Gothic"/>
              <a:cs typeface="Times"/>
            </a:endParaRPr>
          </a:p>
          <a:p>
            <a:endParaRPr lang="en-GB" sz="2700" b="1" dirty="0">
              <a:latin typeface="Amnesty Trade Gothic"/>
              <a:cs typeface="Times"/>
            </a:endParaRPr>
          </a:p>
          <a:p>
            <a:pPr marL="457200" indent="-457200">
              <a:buFont typeface="Arial"/>
              <a:buChar char="•"/>
            </a:pPr>
            <a:endParaRPr lang="en-GB" sz="2700" dirty="0">
              <a:latin typeface="Amnesty Trade Gothic"/>
              <a:cs typeface="Times"/>
            </a:endParaRPr>
          </a:p>
        </p:txBody>
      </p:sp>
      <p:pic>
        <p:nvPicPr>
          <p:cNvPr id="7" name="Imagen 6" descr="Imagen que contiene señal&#10;&#10;Descripción generada automáticamente">
            <a:extLst>
              <a:ext uri="{FF2B5EF4-FFF2-40B4-BE49-F238E27FC236}">
                <a16:creationId xmlns:a16="http://schemas.microsoft.com/office/drawing/2014/main" id="{68E3163E-F29E-A0A3-D88C-D380C8C78EFD}"/>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1821002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3"/>
          <p:cNvGrpSpPr/>
          <p:nvPr/>
        </p:nvGrpSpPr>
        <p:grpSpPr>
          <a:xfrm>
            <a:off x="-1861077" y="412197"/>
            <a:ext cx="13718123" cy="1674770"/>
            <a:chOff x="0" y="0"/>
            <a:chExt cx="3613003" cy="441092"/>
          </a:xfrm>
        </p:grpSpPr>
        <p:sp>
          <p:nvSpPr>
            <p:cNvPr id="4" name="Freeform 4"/>
            <p:cNvSpPr/>
            <p:nvPr/>
          </p:nvSpPr>
          <p:spPr>
            <a:xfrm>
              <a:off x="0" y="0"/>
              <a:ext cx="3613003" cy="441092"/>
            </a:xfrm>
            <a:custGeom>
              <a:avLst/>
              <a:gdLst/>
              <a:ahLst/>
              <a:cxnLst/>
              <a:rect l="l" t="t" r="r" b="b"/>
              <a:pathLst>
                <a:path w="3613003" h="441092">
                  <a:moveTo>
                    <a:pt x="0" y="0"/>
                  </a:moveTo>
                  <a:lnTo>
                    <a:pt x="3613003" y="0"/>
                  </a:lnTo>
                  <a:lnTo>
                    <a:pt x="3613003" y="441092"/>
                  </a:lnTo>
                  <a:lnTo>
                    <a:pt x="0" y="441092"/>
                  </a:lnTo>
                  <a:close/>
                </a:path>
              </a:pathLst>
            </a:custGeom>
            <a:solidFill>
              <a:srgbClr val="FFFF00"/>
            </a:solidFill>
          </p:spPr>
          <p:txBody>
            <a:bodyPr/>
            <a:lstStyle/>
            <a:p>
              <a:endParaRPr lang="es-UY"/>
            </a:p>
          </p:txBody>
        </p:sp>
        <p:sp>
          <p:nvSpPr>
            <p:cNvPr id="5" name="TextBox 5"/>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1538434" y="766836"/>
            <a:ext cx="10095161" cy="1859355"/>
          </a:xfrm>
          <a:prstGeom prst="rect">
            <a:avLst/>
          </a:prstGeom>
        </p:spPr>
        <p:txBody>
          <a:bodyPr lIns="0" tIns="0" rIns="0" bIns="0" rtlCol="0" anchor="t">
            <a:spAutoFit/>
          </a:bodyPr>
          <a:lstStyle/>
          <a:p>
            <a:r>
              <a:rPr lang="en-US" sz="3000" b="1" dirty="0">
                <a:solidFill>
                  <a:schemeClr val="tx1">
                    <a:lumMod val="65000"/>
                    <a:lumOff val="35000"/>
                  </a:schemeClr>
                </a:solidFill>
                <a:latin typeface="Amnesty Trade Gothic"/>
              </a:rPr>
              <a:t>URUGUAY:</a:t>
            </a:r>
            <a:endParaRPr lang="en-US" sz="3000" dirty="0">
              <a:solidFill>
                <a:schemeClr val="tx1">
                  <a:lumMod val="65000"/>
                  <a:lumOff val="35000"/>
                </a:schemeClr>
              </a:solidFill>
              <a:latin typeface="Amnesty Trade Gothic"/>
            </a:endParaRPr>
          </a:p>
          <a:p>
            <a:r>
              <a:rPr lang="en-US" sz="3000" b="1" dirty="0">
                <a:solidFill>
                  <a:schemeClr val="tx1">
                    <a:lumMod val="65000"/>
                    <a:lumOff val="35000"/>
                  </a:schemeClr>
                </a:solidFill>
                <a:latin typeface="Amnesty Trade Gothic"/>
              </a:rPr>
              <a:t>HUMAN RIGHTS PROGRESS IN THE SPOTLIGHT</a:t>
            </a:r>
            <a:endParaRPr lang="en-US" sz="3000" dirty="0">
              <a:solidFill>
                <a:schemeClr val="tx1">
                  <a:lumMod val="65000"/>
                  <a:lumOff val="35000"/>
                </a:schemeClr>
              </a:solidFill>
              <a:latin typeface="Amnesty Trade Gothic"/>
            </a:endParaRPr>
          </a:p>
          <a:p>
            <a:pPr algn="ctr">
              <a:lnSpc>
                <a:spcPts val="7983"/>
              </a:lnSpc>
            </a:pPr>
            <a:endParaRPr lang="en-US" sz="5700" dirty="0">
              <a:solidFill>
                <a:srgbClr val="222222"/>
              </a:solidFill>
              <a:latin typeface="Amnesty Trade Gothic 1"/>
            </a:endParaRPr>
          </a:p>
        </p:txBody>
      </p:sp>
      <p:sp>
        <p:nvSpPr>
          <p:cNvPr id="9" name="TextBox 8">
            <a:extLst>
              <a:ext uri="{FF2B5EF4-FFF2-40B4-BE49-F238E27FC236}">
                <a16:creationId xmlns:a16="http://schemas.microsoft.com/office/drawing/2014/main" id="{EAD68DBE-DBE1-ADF4-C58A-F87F08A4CEB2}"/>
              </a:ext>
            </a:extLst>
          </p:cNvPr>
          <p:cNvSpPr txBox="1"/>
          <p:nvPr/>
        </p:nvSpPr>
        <p:spPr>
          <a:xfrm>
            <a:off x="752168" y="1691970"/>
            <a:ext cx="15510631" cy="65402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700" dirty="0">
              <a:solidFill>
                <a:srgbClr val="808080"/>
              </a:solidFill>
              <a:latin typeface="Amnesty Trade Gothic"/>
              <a:cs typeface="Times"/>
            </a:endParaRPr>
          </a:p>
          <a:p>
            <a:endParaRPr lang="en-GB" sz="2800" b="1" dirty="0">
              <a:latin typeface="Amnesty Trade Gothic"/>
              <a:cs typeface="Times"/>
            </a:endParaRPr>
          </a:p>
          <a:p>
            <a:r>
              <a:rPr lang="en-GB" sz="2800" b="1" dirty="0">
                <a:latin typeface="Amnesty Trade Gothic"/>
                <a:cs typeface="Times"/>
              </a:rPr>
              <a:t>VIOLENCE AGAINST WOMEN </a:t>
            </a:r>
            <a:endParaRPr lang="en-US" sz="2800" dirty="0">
              <a:solidFill>
                <a:srgbClr val="808080"/>
              </a:solidFill>
              <a:latin typeface="Amnesty Trade Gothic"/>
              <a:cs typeface="Times"/>
            </a:endParaRPr>
          </a:p>
          <a:p>
            <a:endParaRPr lang="en-GB" sz="2800" b="1" dirty="0">
              <a:latin typeface="Amnesty Trade Gothic" panose="020B0503040303020004" pitchFamily="34" charset="0"/>
              <a:cs typeface="Times"/>
            </a:endParaRPr>
          </a:p>
          <a:p>
            <a:pPr algn="just"/>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5. </a:t>
            </a:r>
            <a:r>
              <a:rPr lang="en-US" sz="2800" dirty="0">
                <a:effectLst/>
                <a:latin typeface="Amnesty Trade Gothic" panose="020B0503040303020004" pitchFamily="34" charset="0"/>
                <a:ea typeface="Aptos" panose="020B0004020202020204" pitchFamily="34" charset="0"/>
                <a:cs typeface="Times New Roman" panose="02020603050405020304" pitchFamily="18" charset="0"/>
              </a:rPr>
              <a:t>Allocate necessary budget for </a:t>
            </a:r>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the effective implementation of the Gender-Based Violence Law; especially </a:t>
            </a:r>
            <a:r>
              <a:rPr lang="en-US" sz="2800" dirty="0">
                <a:effectLst/>
                <a:latin typeface="Amnesty Trade Gothic" panose="020B0503040303020004" pitchFamily="34" charset="0"/>
                <a:ea typeface="Aptos" panose="020B0004020202020204" pitchFamily="34" charset="0"/>
                <a:cs typeface="Times New Roman" panose="02020603050405020304" pitchFamily="18" charset="0"/>
              </a:rPr>
              <a:t>in relation to provide counseling, shelter, and assistance to gender-based violence victims; as well as to investigate and prosecute properly all acts of gender-based violence.</a:t>
            </a:r>
            <a:endParaRPr lang="es-UY" sz="2800" dirty="0">
              <a:effectLst/>
              <a:latin typeface="Amnesty Trade Gothic" panose="020B0503040303020004" pitchFamily="34" charset="0"/>
              <a:ea typeface="Aptos" panose="020B0004020202020204" pitchFamily="34" charset="0"/>
              <a:cs typeface="Times New Roman" panose="02020603050405020304" pitchFamily="18" charset="0"/>
            </a:endParaRPr>
          </a:p>
          <a:p>
            <a:endParaRPr lang="en-GB" sz="2800" dirty="0">
              <a:latin typeface="Amnesty Trade Gothic"/>
              <a:cs typeface="Times"/>
            </a:endParaRPr>
          </a:p>
          <a:p>
            <a:endParaRPr lang="en-GB" sz="2800" dirty="0">
              <a:solidFill>
                <a:srgbClr val="808080"/>
              </a:solidFill>
              <a:latin typeface="Times"/>
              <a:cs typeface="Times"/>
            </a:endParaRPr>
          </a:p>
          <a:p>
            <a:r>
              <a:rPr lang="en-GB" sz="2800" b="1" dirty="0">
                <a:latin typeface="Amnesty Trade Gothic"/>
                <a:cs typeface="Times"/>
              </a:rPr>
              <a:t>SEXUAL AND REPRODUCTIVE RIGHTS: PREGNANCY IN GIRLS AND ADOLESCENTS UNDER 15</a:t>
            </a:r>
          </a:p>
          <a:p>
            <a:pPr algn="just"/>
            <a:endParaRPr lang="en-GB" sz="2800" b="1" dirty="0">
              <a:solidFill>
                <a:srgbClr val="808080"/>
              </a:solidFill>
              <a:latin typeface="Amnesty Trade Gothic"/>
              <a:cs typeface="Times"/>
            </a:endParaRPr>
          </a:p>
          <a:p>
            <a:pPr algn="just"/>
            <a:r>
              <a:rPr lang="en-US" sz="2800" dirty="0">
                <a:solidFill>
                  <a:srgbClr val="000000"/>
                </a:solidFill>
                <a:effectLst/>
                <a:latin typeface="Amnesty Trade Gothic" panose="020B0503040303020004" pitchFamily="34" charset="0"/>
                <a:ea typeface="Times New Roman" panose="02020603050405020304" pitchFamily="18" charset="0"/>
                <a:cs typeface="Arial" panose="020B0604020202020204" pitchFamily="34" charset="0"/>
              </a:rPr>
              <a:t>6. Take all necessary steps to guarantee that girls and adolescents can exercise their sexual and reproductive rights, as providing youth-friendly sexual and reproductive health services, adequate access to contraceptives, abortion, information, comprehensive sexual education, and providing a strong protection from sexual violence and abuse. </a:t>
            </a:r>
            <a:endParaRPr lang="en-GB" sz="2700" dirty="0">
              <a:solidFill>
                <a:srgbClr val="808080"/>
              </a:solidFill>
              <a:latin typeface="Times"/>
              <a:cs typeface="Times"/>
            </a:endParaRPr>
          </a:p>
        </p:txBody>
      </p:sp>
      <p:pic>
        <p:nvPicPr>
          <p:cNvPr id="7" name="Imagen 6" descr="Imagen que contiene señal&#10;&#10;Descripción generada automáticamente">
            <a:extLst>
              <a:ext uri="{FF2B5EF4-FFF2-40B4-BE49-F238E27FC236}">
                <a16:creationId xmlns:a16="http://schemas.microsoft.com/office/drawing/2014/main" id="{68E3163E-F29E-A0A3-D88C-D380C8C78EFD}"/>
              </a:ext>
            </a:extLst>
          </p:cNvPr>
          <p:cNvPicPr>
            <a:picLocks noChangeAspect="1"/>
          </p:cNvPicPr>
          <p:nvPr/>
        </p:nvPicPr>
        <p:blipFill>
          <a:blip r:embed="rId2"/>
          <a:stretch>
            <a:fillRect/>
          </a:stretch>
        </p:blipFill>
        <p:spPr>
          <a:xfrm>
            <a:off x="16262799" y="8287086"/>
            <a:ext cx="1713826" cy="1673366"/>
          </a:xfrm>
          <a:prstGeom prst="rect">
            <a:avLst/>
          </a:prstGeom>
        </p:spPr>
      </p:pic>
    </p:spTree>
    <p:extLst>
      <p:ext uri="{BB962C8B-B14F-4D97-AF65-F5344CB8AC3E}">
        <p14:creationId xmlns:p14="http://schemas.microsoft.com/office/powerpoint/2010/main" val="345904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AD68DBE-DBE1-ADF4-C58A-F87F08A4CEB2}"/>
              </a:ext>
            </a:extLst>
          </p:cNvPr>
          <p:cNvSpPr txBox="1"/>
          <p:nvPr/>
        </p:nvSpPr>
        <p:spPr>
          <a:xfrm>
            <a:off x="1913813" y="1398826"/>
            <a:ext cx="14460376" cy="7417415"/>
          </a:xfrm>
          <a:prstGeom prst="rect">
            <a:avLst/>
          </a:prstGeom>
          <a:solidFill>
            <a:srgbClr val="FFFF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a:endParaRPr lang="en-GB" sz="7000" b="1" dirty="0">
              <a:latin typeface="Amnesty Trade Gothic"/>
              <a:ea typeface="+mn-lt"/>
              <a:cs typeface="+mn-lt"/>
            </a:endParaRPr>
          </a:p>
          <a:p>
            <a:pPr marL="457200"/>
            <a:endParaRPr lang="es-MX" sz="9600" b="1" dirty="0">
              <a:latin typeface="Amnesty Trade Gothic"/>
              <a:ea typeface="+mn-lt"/>
              <a:cs typeface="+mn-lt"/>
            </a:endParaRPr>
          </a:p>
          <a:p>
            <a:pPr marL="457200" algn="ctr"/>
            <a:r>
              <a:rPr lang="es-MX" sz="9600" b="1" dirty="0" err="1">
                <a:latin typeface="Amnesty Trade Gothic"/>
                <a:ea typeface="+mn-lt"/>
                <a:cs typeface="+mn-lt"/>
              </a:rPr>
              <a:t>Thank</a:t>
            </a:r>
            <a:r>
              <a:rPr lang="es-MX" sz="9600" b="1" dirty="0">
                <a:latin typeface="Amnesty Trade Gothic"/>
                <a:ea typeface="+mn-lt"/>
                <a:cs typeface="+mn-lt"/>
              </a:rPr>
              <a:t> </a:t>
            </a:r>
            <a:r>
              <a:rPr lang="es-MX" sz="9600" b="1" dirty="0" err="1">
                <a:latin typeface="Amnesty Trade Gothic"/>
                <a:ea typeface="+mn-lt"/>
                <a:cs typeface="+mn-lt"/>
              </a:rPr>
              <a:t>you</a:t>
            </a:r>
            <a:endParaRPr lang="es-MX" sz="9600" b="1" dirty="0">
              <a:latin typeface="Amnesty Trade Gothic"/>
              <a:ea typeface="+mn-lt"/>
              <a:cs typeface="+mn-lt"/>
            </a:endParaRPr>
          </a:p>
          <a:p>
            <a:pPr marL="457200"/>
            <a:endParaRPr lang="es-ES" sz="9600" b="1" dirty="0">
              <a:latin typeface="Amnesty Trade Gothic"/>
              <a:ea typeface="+mn-lt"/>
              <a:cs typeface="+mn-lt"/>
            </a:endParaRPr>
          </a:p>
          <a:p>
            <a:pPr marL="457200"/>
            <a:endParaRPr lang="en-GB" sz="4000" b="1" dirty="0">
              <a:latin typeface="Amnesty Trade Gothic"/>
              <a:ea typeface="+mn-lt"/>
              <a:cs typeface="+mn-lt"/>
            </a:endParaRPr>
          </a:p>
          <a:p>
            <a:pPr marL="457200" algn="ctr"/>
            <a:r>
              <a:rPr lang="es-MX" sz="4800" b="1" dirty="0" err="1">
                <a:latin typeface="Amnesty Trade Gothic"/>
                <a:ea typeface="+mn-lt"/>
                <a:cs typeface="+mn-lt"/>
              </a:rPr>
              <a:t>Contact</a:t>
            </a:r>
            <a:r>
              <a:rPr lang="es-MX" sz="4800" b="1" dirty="0">
                <a:latin typeface="Amnesty Trade Gothic"/>
                <a:ea typeface="+mn-lt"/>
                <a:cs typeface="+mn-lt"/>
              </a:rPr>
              <a:t>: lucia.perez@amnistia.org.uy</a:t>
            </a:r>
            <a:endParaRPr lang="en-GB" sz="4800" b="1" dirty="0">
              <a:latin typeface="Amnesty Trade Gothic"/>
              <a:ea typeface="+mn-lt"/>
              <a:cs typeface="+mn-lt"/>
            </a:endParaRPr>
          </a:p>
          <a:p>
            <a:endParaRPr lang="en-GB" sz="3000" dirty="0">
              <a:latin typeface="Amnesty Trade Gothic"/>
              <a:cs typeface="Calibri"/>
            </a:endParaRPr>
          </a:p>
        </p:txBody>
      </p:sp>
      <p:pic>
        <p:nvPicPr>
          <p:cNvPr id="7" name="Imagen 6" descr="Imagen que contiene señal&#10;&#10;Descripción generada automáticamente">
            <a:extLst>
              <a:ext uri="{FF2B5EF4-FFF2-40B4-BE49-F238E27FC236}">
                <a16:creationId xmlns:a16="http://schemas.microsoft.com/office/drawing/2014/main" id="{3043BB7A-205D-4B7C-1315-ABC55BE6EF57}"/>
              </a:ext>
            </a:extLst>
          </p:cNvPr>
          <p:cNvPicPr>
            <a:picLocks noChangeAspect="1"/>
          </p:cNvPicPr>
          <p:nvPr/>
        </p:nvPicPr>
        <p:blipFill rotWithShape="1">
          <a:blip r:embed="rId2"/>
          <a:srcRect l="5983" t="2423" b="3524"/>
          <a:stretch/>
        </p:blipFill>
        <p:spPr>
          <a:xfrm>
            <a:off x="12252526" y="1398827"/>
            <a:ext cx="4121662" cy="3997061"/>
          </a:xfrm>
          <a:prstGeom prst="rect">
            <a:avLst/>
          </a:prstGeom>
        </p:spPr>
      </p:pic>
    </p:spTree>
    <p:extLst>
      <p:ext uri="{BB962C8B-B14F-4D97-AF65-F5344CB8AC3E}">
        <p14:creationId xmlns:p14="http://schemas.microsoft.com/office/powerpoint/2010/main" val="190256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0b770e2-322c-4633-afb9-4093e94fa0ae">
      <Terms xmlns="http://schemas.microsoft.com/office/infopath/2007/PartnerControls"/>
    </lcf76f155ced4ddcb4097134ff3c332f>
    <TaxCatchAll xmlns="138e79af-97e9-467e-b691-fc96845a5065" xsi:nil="true"/>
    <SharedWithUsers xmlns="1a9e19aa-7f0d-48e2-90af-7a27458fca0c">
      <UserInfo>
        <DisplayName>Lucia Perez Chabaneau</DisplayName>
        <AccountId>16</AccountId>
        <AccountType/>
      </UserInfo>
      <UserInfo>
        <DisplayName>Valeria Rodriguez</DisplayName>
        <AccountId>213</AccountId>
        <AccountType/>
      </UserInfo>
      <UserInfo>
        <DisplayName>Victoria Gadea</DisplayName>
        <AccountId>550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7B3D0CD3086A4B9FC54BDD60D79D1E" ma:contentTypeVersion="20" ma:contentTypeDescription="Create a new document." ma:contentTypeScope="" ma:versionID="d966f4c120d0e001fddd60abe2f00434">
  <xsd:schema xmlns:xsd="http://www.w3.org/2001/XMLSchema" xmlns:xs="http://www.w3.org/2001/XMLSchema" xmlns:p="http://schemas.microsoft.com/office/2006/metadata/properties" xmlns:ns2="e0b770e2-322c-4633-afb9-4093e94fa0ae" xmlns:ns3="1a9e19aa-7f0d-48e2-90af-7a27458fca0c" xmlns:ns4="138e79af-97e9-467e-b691-fc96845a5065" targetNamespace="http://schemas.microsoft.com/office/2006/metadata/properties" ma:root="true" ma:fieldsID="a08ea71a558a648839e502cb4b8999d6" ns2:_="" ns3:_="" ns4:_="">
    <xsd:import namespace="e0b770e2-322c-4633-afb9-4093e94fa0ae"/>
    <xsd:import namespace="1a9e19aa-7f0d-48e2-90af-7a27458fca0c"/>
    <xsd:import namespace="138e79af-97e9-467e-b691-fc96845a506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4: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770e2-322c-4633-afb9-4093e94fa0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98aaf55-db08-4835-90a1-c58ae7bb5e2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9e19aa-7f0d-48e2-90af-7a27458fca0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8e79af-97e9-467e-b691-fc96845a506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deed03a-9b1c-4a96-b82f-2f901f9cb617}" ma:internalName="TaxCatchAll" ma:showField="CatchAllData" ma:web="1a9e19aa-7f0d-48e2-90af-7a27458fca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044461-DA68-4F2A-AABC-055254FF883D}">
  <ds:schemaRefs>
    <ds:schemaRef ds:uri="http://schemas.microsoft.com/sharepoint/v3/contenttype/forms"/>
  </ds:schemaRefs>
</ds:datastoreItem>
</file>

<file path=customXml/itemProps2.xml><?xml version="1.0" encoding="utf-8"?>
<ds:datastoreItem xmlns:ds="http://schemas.openxmlformats.org/officeDocument/2006/customXml" ds:itemID="{48FDB4F2-AC84-4E6D-83FB-518013CC571E}">
  <ds:schemaRefs>
    <ds:schemaRef ds:uri="http://schemas.microsoft.com/office/2006/documentManagement/types"/>
    <ds:schemaRef ds:uri="http://purl.org/dc/dcmitype/"/>
    <ds:schemaRef ds:uri="http://purl.org/dc/elements/1.1/"/>
    <ds:schemaRef ds:uri="http://schemas.openxmlformats.org/package/2006/metadata/core-properties"/>
    <ds:schemaRef ds:uri="e0b770e2-322c-4633-afb9-4093e94fa0ae"/>
    <ds:schemaRef ds:uri="http://www.w3.org/XML/1998/namespace"/>
    <ds:schemaRef ds:uri="http://schemas.microsoft.com/office/infopath/2007/PartnerControls"/>
    <ds:schemaRef ds:uri="http://schemas.microsoft.com/office/2006/metadata/properties"/>
    <ds:schemaRef ds:uri="138e79af-97e9-467e-b691-fc96845a5065"/>
    <ds:schemaRef ds:uri="1a9e19aa-7f0d-48e2-90af-7a27458fca0c"/>
    <ds:schemaRef ds:uri="http://purl.org/dc/terms/"/>
  </ds:schemaRefs>
</ds:datastoreItem>
</file>

<file path=customXml/itemProps3.xml><?xml version="1.0" encoding="utf-8"?>
<ds:datastoreItem xmlns:ds="http://schemas.openxmlformats.org/officeDocument/2006/customXml" ds:itemID="{2934331D-9FBF-4C64-B3D4-D18251BB2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b770e2-322c-4633-afb9-4093e94fa0ae"/>
    <ds:schemaRef ds:uri="1a9e19aa-7f0d-48e2-90af-7a27458fca0c"/>
    <ds:schemaRef ds:uri="138e79af-97e9-467e-b691-fc96845a50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4571</TotalTime>
  <Words>777</Words>
  <Application>Microsoft Office PowerPoint</Application>
  <PresentationFormat>Personalizado</PresentationFormat>
  <Paragraphs>77</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Aptos</vt:lpstr>
      <vt:lpstr>Times</vt:lpstr>
      <vt:lpstr>Arial</vt:lpstr>
      <vt:lpstr>Amnesty Trade Gothic 1</vt:lpstr>
      <vt:lpstr>Amnesty Trade Gothic</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Plantilla PPT 2023</dc:title>
  <dc:creator>Tati</dc:creator>
  <cp:lastModifiedBy>Lucia Perez Chabaneau</cp:lastModifiedBy>
  <cp:revision>733</cp:revision>
  <dcterms:created xsi:type="dcterms:W3CDTF">2006-08-16T00:00:00Z</dcterms:created>
  <dcterms:modified xsi:type="dcterms:W3CDTF">2024-02-16T08:32:45Z</dcterms:modified>
  <dc:identifier>DAFq48YYanI</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0x010100067B3D0CD3086A4B9FC54BDD60D79D1E</vt:lpwstr>
  </property>
  <property fmtid="{D5CDD505-2E9C-101B-9397-08002B2CF9AE}" pid="3" name="MediaServiceImageTags">
    <vt:lpwstr/>
  </property>
</Properties>
</file>